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77" r:id="rId3"/>
    <p:sldId id="257" r:id="rId4"/>
    <p:sldId id="258" r:id="rId5"/>
    <p:sldId id="259" r:id="rId6"/>
    <p:sldId id="261" r:id="rId7"/>
    <p:sldId id="262" r:id="rId8"/>
    <p:sldId id="279" r:id="rId9"/>
    <p:sldId id="263" r:id="rId10"/>
    <p:sldId id="264" r:id="rId11"/>
    <p:sldId id="265" r:id="rId12"/>
    <p:sldId id="266" r:id="rId13"/>
    <p:sldId id="267" r:id="rId14"/>
    <p:sldId id="278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90" r:id="rId23"/>
    <p:sldId id="291" r:id="rId24"/>
    <p:sldId id="308" r:id="rId25"/>
    <p:sldId id="280" r:id="rId26"/>
    <p:sldId id="284" r:id="rId27"/>
    <p:sldId id="302" r:id="rId28"/>
    <p:sldId id="292" r:id="rId29"/>
    <p:sldId id="293" r:id="rId30"/>
    <p:sldId id="294" r:id="rId31"/>
    <p:sldId id="304" r:id="rId32"/>
    <p:sldId id="310" r:id="rId33"/>
    <p:sldId id="311" r:id="rId34"/>
    <p:sldId id="312" r:id="rId35"/>
    <p:sldId id="305" r:id="rId36"/>
    <p:sldId id="306" r:id="rId37"/>
    <p:sldId id="307" r:id="rId38"/>
    <p:sldId id="299" r:id="rId39"/>
    <p:sldId id="298" r:id="rId40"/>
    <p:sldId id="288" r:id="rId41"/>
    <p:sldId id="287" r:id="rId42"/>
    <p:sldId id="289" r:id="rId4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ele Bosi" initials="A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8EAA"/>
    <a:srgbClr val="CFBA1F"/>
    <a:srgbClr val="ACAC55"/>
    <a:srgbClr val="A4A253"/>
    <a:srgbClr val="AC3939"/>
    <a:srgbClr val="BEBF60"/>
    <a:srgbClr val="158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E1E51-8D84-4B50-8E2A-846A98432AFE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6AD9A-DB12-473B-972B-2EB601571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53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D73F82-E9B7-48FA-B60C-15B7FFC4B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22E7EE5-FE92-4DBD-9A1B-38E42B3A2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CC2F5C-39C6-4011-A478-DEDF3047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C2FE-1A44-4456-B597-9946330A8AA9}" type="datetimeFigureOut">
              <a:rPr lang="it-IT" smtClean="0"/>
              <a:t>14/11/2018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D966CD-60E3-4594-99F6-D5F655588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4162A2-D567-4FA0-9A9A-83009B3A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1A21-7EBF-4046-9971-FAA7C721D238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842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58BA97-502B-400A-9F10-4798AF3B8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4E8574-242C-4C83-BDEC-9715C9612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B6E0C3-BD18-447E-8854-05AB626D5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C2FE-1A44-4456-B597-9946330A8AA9}" type="datetimeFigureOut">
              <a:rPr lang="it-IT" smtClean="0"/>
              <a:t>14/11/2018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491437-012D-4FDF-97CE-AA7BFC8A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0B55F2-9CB1-46AA-A692-9F0C3424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1A21-7EBF-4046-9971-FAA7C721D238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835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6ABBBEA-C9F4-4B63-A7AD-9B5E7E883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8325768-0A2C-4721-A8A9-612E3FA82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3A6672-1D6E-4D91-AA5C-5A1DA926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C2FE-1A44-4456-B597-9946330A8AA9}" type="datetimeFigureOut">
              <a:rPr lang="it-IT" smtClean="0"/>
              <a:t>14/11/2018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E5230A-8BEA-46C5-889F-D16EE1AD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A3FACE-0373-48F6-B414-FB5526E5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1A21-7EBF-4046-9971-FAA7C721D238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624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E186DD-16DA-45EF-82AE-78003E12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40E1AB-3976-4CF4-88AF-B0CA20750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7661E9-E4E3-4CE1-9546-AAAD7101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C2FE-1A44-4456-B597-9946330A8AA9}" type="datetimeFigureOut">
              <a:rPr lang="it-IT" smtClean="0"/>
              <a:t>14/11/2018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3E85A7-5757-4BC3-A320-932E1E35E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DF7421-BC43-4265-ABD5-641EB47C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1A21-7EBF-4046-9971-FAA7C721D238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580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4197B2-1A8B-4FD7-A631-6B9FFCC27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3AD874-AE73-4969-8687-BCCAABAE0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EE2AD2-DDCA-4CAD-ACA2-CDDF4AA08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C2FE-1A44-4456-B597-9946330A8AA9}" type="datetimeFigureOut">
              <a:rPr lang="it-IT" smtClean="0"/>
              <a:t>14/11/2018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C3C3B5-9513-4793-A409-5F5D23F1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B254E0-3E46-401F-AD80-9007CC5F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1A21-7EBF-4046-9971-FAA7C721D238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76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1777F4-79E3-48FB-8D69-763818BE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0C8ACE-4902-473C-9635-6DF06086A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8AB8E1A-132A-407F-9D01-C9C5041CD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CA0007-2A4F-4613-9BD2-C1A36F08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C2FE-1A44-4456-B597-9946330A8AA9}" type="datetimeFigureOut">
              <a:rPr lang="it-IT" smtClean="0"/>
              <a:t>14/11/2018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1AE4A1-6EBA-42D1-80A7-863742B4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D44D95-C423-4D56-AE52-54BBADCB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1A21-7EBF-4046-9971-FAA7C721D238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111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4F94EA-83E4-44D4-BE5F-A541BF0C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DF07AD-5411-49D3-ABCF-8E828FAB9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FE0E236-81C5-417D-80BE-12C22DE55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CB1E557-E9E7-4AB8-906D-0B162A9DA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551B479-B9FD-4C67-AAAC-6F2D03D7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8B27BC4-3C9A-47F1-9991-2373D5C9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C2FE-1A44-4456-B597-9946330A8AA9}" type="datetimeFigureOut">
              <a:rPr lang="it-IT" smtClean="0"/>
              <a:t>14/11/2018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76772E8-27C8-4469-9E63-B92D4C0F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46E157C-47F0-4CF6-AE64-2C49ADCD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1A21-7EBF-4046-9971-FAA7C721D238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066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258AA-C8BC-4505-8123-D4D1D730F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246845C-079A-44D3-BC08-36208E61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C2FE-1A44-4456-B597-9946330A8AA9}" type="datetimeFigureOut">
              <a:rPr lang="it-IT" smtClean="0"/>
              <a:t>14/11/2018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B5E9653-7821-452F-8EBA-134AC6EFA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440E2AD-846C-4AAC-9D5D-12EA876B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1A21-7EBF-4046-9971-FAA7C721D238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075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193930D-8D55-4DC3-A98E-DD9139B4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C2FE-1A44-4456-B597-9946330A8AA9}" type="datetimeFigureOut">
              <a:rPr lang="it-IT" smtClean="0"/>
              <a:t>14/11/2018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75E7D79-4E44-4813-8172-50821B6A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F05550-7E21-45D7-9EE8-55906DAD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1A21-7EBF-4046-9971-FAA7C721D238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802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A8D3A1-A168-437D-BDA3-BF74A978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BB87C8-3D60-4E44-9587-E321B9EA2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E6E617-BB60-4F6B-9048-EA34F2D97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3B06F8E-D3A3-4ADB-A8E9-4BCA96B66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C2FE-1A44-4456-B597-9946330A8AA9}" type="datetimeFigureOut">
              <a:rPr lang="it-IT" smtClean="0"/>
              <a:t>14/11/2018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65ACD8-60A0-46F9-BEC3-3C6A5BA7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C13308-4A96-4DDA-9039-5141C15B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1A21-7EBF-4046-9971-FAA7C721D238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860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89C369-8836-499F-9BC9-79655E70C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C64ED66-277C-4DDB-9E9F-E61185EEE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A0B5348-C6C1-4837-ACA7-593295693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1BA1A84-6112-47B0-BD00-BC41BCF82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C2FE-1A44-4456-B597-9946330A8AA9}" type="datetimeFigureOut">
              <a:rPr lang="it-IT" smtClean="0"/>
              <a:t>14/11/2018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183A40-315C-4C03-9B54-4B901F62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C59E17-A936-43A8-9A30-C110BFE46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1A21-7EBF-4046-9971-FAA7C721D238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281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2887E55-BAA8-423C-A320-C8AC3605B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C1F465-533C-4011-8683-729750DCF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E81A3A-F66E-4F5B-B3FB-DBDE11A76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6C2FE-1A44-4456-B597-9946330A8AA9}" type="datetimeFigureOut">
              <a:rPr lang="it-IT" smtClean="0"/>
              <a:t>14/11/2018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9F5F17-1CAF-499C-9A28-AE32CAC1B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4CAE06-6A15-40CC-964B-8B3ECA5FA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31A21-7EBF-4046-9971-FAA7C721D238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518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D18419C9-E051-4748-9B52-D002ECE69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6731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1E58AAE-560B-434A-9EB2-4481DF940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7182" y="805958"/>
            <a:ext cx="7156173" cy="3172117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Research on </a:t>
            </a:r>
            <a:r>
              <a:rPr lang="en-US" sz="4800" b="1" dirty="0">
                <a:solidFill>
                  <a:srgbClr val="5D8EAA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Agfa</a:t>
            </a:r>
            <a:r>
              <a:rPr lang="en-US" sz="4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4800" b="1" dirty="0">
                <a:solidFill>
                  <a:srgbClr val="5D8EAA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ORWO</a:t>
            </a:r>
            <a:r>
              <a:rPr lang="en-US" sz="4800" b="1" dirty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magnetic sound materials </a:t>
            </a:r>
            <a:br>
              <a:rPr lang="en-US" sz="4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 the collection stock of Potsdam Film Museum</a:t>
            </a:r>
            <a:endParaRPr lang="it-IT" sz="20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E5744F2-7C77-494D-938D-B2F28AB66E41}"/>
              </a:ext>
            </a:extLst>
          </p:cNvPr>
          <p:cNvSpPr txBox="1"/>
          <p:nvPr/>
        </p:nvSpPr>
        <p:spPr>
          <a:xfrm>
            <a:off x="3997182" y="4267200"/>
            <a:ext cx="74303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Adele Bosi</a:t>
            </a:r>
            <a:r>
              <a:rPr lang="it-IT" sz="16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1,2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Caroline Figueroa</a:t>
            </a:r>
            <a:r>
              <a:rPr lang="it-IT" sz="16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Siobhan Piekarek</a:t>
            </a:r>
            <a:r>
              <a:rPr lang="it-IT" sz="16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Elisabeth von Galen</a:t>
            </a:r>
            <a:r>
              <a:rPr lang="it-IT" sz="16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Ulrich Rüdel</a:t>
            </a:r>
            <a:r>
              <a:rPr lang="it-IT" sz="16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it-IT" sz="16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“Sapienza” University of Rome, Piazzale Aldo Moro 5, 00185 Rome, Italy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16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Potsdam Filmmuseum Collection, Pappelallee 20, 14469 Potsdam, Germany 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16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University of Applied Science, Wilhelminenhofstraße 75A, 12459 Berlin, Germany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47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ACE27D3-BC05-4927-960E-83B51AC8D966}"/>
              </a:ext>
            </a:extLst>
          </p:cNvPr>
          <p:cNvSpPr txBox="1"/>
          <p:nvPr/>
        </p:nvSpPr>
        <p:spPr>
          <a:xfrm>
            <a:off x="3289112" y="1370594"/>
            <a:ext cx="87072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CFBA1F"/>
                </a:solidFill>
              </a:rPr>
              <a:t>STICKY SHED SYNDROME (SSS)</a:t>
            </a:r>
          </a:p>
          <a:p>
            <a:endParaRPr lang="it-IT" sz="4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/>
              <a:t>Causes stickiness, magnetic layer shedding </a:t>
            </a:r>
            <a:r>
              <a:rPr lang="en-GB" sz="2000" dirty="0"/>
              <a:t>[2]</a:t>
            </a:r>
            <a:r>
              <a:rPr lang="en-GB" sz="4000" b="1" dirty="0"/>
              <a:t>, squealing sound and loss of high frequencies </a:t>
            </a:r>
            <a:r>
              <a:rPr lang="en-GB" sz="2000" dirty="0"/>
              <a:t>[4]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/>
              <a:t>Mechanism involved is not so clear yet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4EDD449-B966-4CE2-A42E-2FE08CCA5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4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F3CA885-A0BE-4DDA-A82B-B77DBD2DBE2A}"/>
              </a:ext>
            </a:extLst>
          </p:cNvPr>
          <p:cNvSpPr txBox="1"/>
          <p:nvPr/>
        </p:nvSpPr>
        <p:spPr>
          <a:xfrm>
            <a:off x="3110700" y="1843950"/>
            <a:ext cx="8866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/>
              <a:t>Involves soft PU segments, decrease of H-bonded carbonyl groups</a:t>
            </a:r>
            <a:endParaRPr lang="en-US" sz="4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/>
              <a:t>It seems to involve </a:t>
            </a:r>
            <a:r>
              <a:rPr lang="en-US" sz="4000" b="1" dirty="0">
                <a:solidFill>
                  <a:srgbClr val="CFBA1F"/>
                </a:solidFill>
              </a:rPr>
              <a:t>BACK-COATED</a:t>
            </a:r>
            <a:r>
              <a:rPr lang="en-US" sz="4000" b="1" dirty="0"/>
              <a:t> tapes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/>
              <a:t>Archivists and restorers</a:t>
            </a:r>
            <a:r>
              <a:rPr lang="en-GB" sz="4000" b="1" dirty="0"/>
              <a:t> </a:t>
            </a:r>
            <a:r>
              <a:rPr lang="en-GB" sz="4000" b="1" dirty="0">
                <a:solidFill>
                  <a:srgbClr val="CFBA1F"/>
                </a:solidFill>
              </a:rPr>
              <a:t>BAKE</a:t>
            </a:r>
            <a:r>
              <a:rPr lang="en-GB" sz="4000" b="1" dirty="0"/>
              <a:t> SSS magnetic tapes for 5-8 h at 54 C° </a:t>
            </a:r>
            <a:r>
              <a:rPr lang="en-GB" sz="2000" dirty="0"/>
              <a:t>[4]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6B2329B-7DF4-47A5-946E-7432DC887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4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4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D2F0EE-5B39-4BAC-AE44-A6D5A16DEE5D}"/>
              </a:ext>
            </a:extLst>
          </p:cNvPr>
          <p:cNvSpPr txBox="1"/>
          <p:nvPr/>
        </p:nvSpPr>
        <p:spPr>
          <a:xfrm>
            <a:off x="3101008" y="1023582"/>
            <a:ext cx="892267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4000" b="1" dirty="0"/>
              <a:t>Other</a:t>
            </a:r>
            <a:r>
              <a:rPr lang="it-IT" dirty="0"/>
              <a:t> </a:t>
            </a:r>
            <a:r>
              <a:rPr lang="en-US" sz="4000" b="1" dirty="0">
                <a:solidFill>
                  <a:srgbClr val="CFBA1F"/>
                </a:solidFill>
              </a:rPr>
              <a:t>UNIDENTIFIED PROBLEMS </a:t>
            </a:r>
            <a:r>
              <a:rPr lang="en-US" sz="4000" b="1" dirty="0"/>
              <a:t>don’t respond</a:t>
            </a:r>
            <a:r>
              <a:rPr lang="en-US" sz="4000" b="1" dirty="0">
                <a:solidFill>
                  <a:srgbClr val="CFBA1F"/>
                </a:solidFill>
              </a:rPr>
              <a:t> </a:t>
            </a:r>
            <a:r>
              <a:rPr lang="en-US" sz="4000" b="1" dirty="0"/>
              <a:t>to baking</a:t>
            </a:r>
          </a:p>
          <a:p>
            <a:pPr lvl="0"/>
            <a:endParaRPr lang="en-US" sz="4000" b="1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000" b="1" dirty="0"/>
              <a:t>Mechanism involved is not so clear yet</a:t>
            </a:r>
            <a:endParaRPr lang="en-US" sz="4000" b="1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They cause stickiness and squealing also in non back-coated tapes, but they don’t cause shedding </a:t>
            </a:r>
            <a:r>
              <a:rPr lang="en-US" sz="2000" dirty="0"/>
              <a:t>[3]</a:t>
            </a:r>
          </a:p>
          <a:p>
            <a:pPr lvl="0"/>
            <a:endParaRPr lang="en-US" sz="4000" b="1" dirty="0"/>
          </a:p>
          <a:p>
            <a:endParaRPr lang="en-GB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A875FB5-4579-434B-8ABF-E3C30E20F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4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5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40643A8-9BB9-40CF-99B9-20FCBB5846EC}"/>
              </a:ext>
            </a:extLst>
          </p:cNvPr>
          <p:cNvSpPr txBox="1"/>
          <p:nvPr/>
        </p:nvSpPr>
        <p:spPr>
          <a:xfrm>
            <a:off x="3630307" y="1536174"/>
            <a:ext cx="70831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…a little bit of general </a:t>
            </a:r>
            <a:r>
              <a:rPr lang="en-US" sz="4000" b="1" dirty="0">
                <a:solidFill>
                  <a:srgbClr val="CFBA1F"/>
                </a:solidFill>
              </a:rPr>
              <a:t>DISAGREEMENT</a:t>
            </a:r>
            <a:r>
              <a:rPr lang="en-US" sz="4000" b="1" dirty="0"/>
              <a:t> about PU decay processes classification and mechanisms.</a:t>
            </a:r>
          </a:p>
          <a:p>
            <a:endParaRPr lang="en-US" sz="4000" b="1" dirty="0"/>
          </a:p>
          <a:p>
            <a:r>
              <a:rPr lang="en-US" sz="4000" b="1" dirty="0"/>
              <a:t>Further </a:t>
            </a:r>
            <a:r>
              <a:rPr lang="en-US" sz="4000" b="1" dirty="0">
                <a:solidFill>
                  <a:srgbClr val="CFBA1F"/>
                </a:solidFill>
              </a:rPr>
              <a:t>STUDIES</a:t>
            </a:r>
            <a:r>
              <a:rPr lang="en-US" sz="4000" b="1" dirty="0"/>
              <a:t> would be needed.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DB03B72-AF3F-4944-8D8F-7D034D00F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4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199A31-3679-47F0-9987-711F72193E1A}"/>
              </a:ext>
            </a:extLst>
          </p:cNvPr>
          <p:cNvSpPr txBox="1"/>
          <p:nvPr/>
        </p:nvSpPr>
        <p:spPr>
          <a:xfrm>
            <a:off x="534537" y="1364777"/>
            <a:ext cx="111229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[1] </a:t>
            </a:r>
            <a:r>
              <a:rPr lang="en-US" sz="2000" dirty="0"/>
              <a:t>“ARSC Guide to Audio Preservation”, 2015</a:t>
            </a:r>
          </a:p>
          <a:p>
            <a:endParaRPr lang="it-IT" sz="2000" dirty="0"/>
          </a:p>
          <a:p>
            <a:r>
              <a:rPr lang="it-IT" sz="2000" dirty="0"/>
              <a:t>[2] </a:t>
            </a:r>
            <a:r>
              <a:rPr lang="en-US" sz="2000" dirty="0"/>
              <a:t>“Study of Source Material and Consideration on the Preservation of SEPMAG Tapes”, Katrin Abromeit, 2011</a:t>
            </a:r>
          </a:p>
          <a:p>
            <a:endParaRPr lang="en-US" sz="2000" dirty="0"/>
          </a:p>
          <a:p>
            <a:r>
              <a:rPr lang="en-US" sz="2000" dirty="0"/>
              <a:t>[3] “FACET Format Characteristics and Preservation Problems” Version 1.0, Mike Casey, 2007</a:t>
            </a:r>
          </a:p>
          <a:p>
            <a:endParaRPr lang="en-US" sz="2000" dirty="0"/>
          </a:p>
          <a:p>
            <a:r>
              <a:rPr lang="en-US" sz="2000" dirty="0"/>
              <a:t>[4] </a:t>
            </a:r>
            <a:r>
              <a:rPr lang="en-GB" sz="2000" dirty="0"/>
              <a:t>“Analysis of Audio Magnetic Tapes with Sticky Shed Syndrome by ATR-FTIR”, Hobaica, 2012</a:t>
            </a:r>
          </a:p>
          <a:p>
            <a:endParaRPr lang="en-GB" sz="2000" dirty="0"/>
          </a:p>
          <a:p>
            <a:r>
              <a:rPr lang="it-IT" sz="2000" dirty="0"/>
              <a:t>[</a:t>
            </a:r>
            <a:r>
              <a:rPr lang="en-GB" sz="2000" dirty="0"/>
              <a:t>5] </a:t>
            </a:r>
            <a:r>
              <a:rPr lang="en-US" sz="2000" dirty="0"/>
              <a:t>“EFFECT OF HYDROLYSIS ON MOLAR MASS AND THERMAL PROPERTIES OF POLY(ESTER-URETHANES)” by A. Pegoretti, A. Penati and J. Kolarfk, 1994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49805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102B726-3109-4A89-BDB3-D4690BAC8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07"/>
            <a:ext cx="6202017" cy="426729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0ACD7C-754D-4491-B9D9-7974F6F6D611}"/>
              </a:ext>
            </a:extLst>
          </p:cNvPr>
          <p:cNvSpPr txBox="1"/>
          <p:nvPr/>
        </p:nvSpPr>
        <p:spPr>
          <a:xfrm>
            <a:off x="2968485" y="764572"/>
            <a:ext cx="85304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90% of Potsdam Film Museum collection is </a:t>
            </a:r>
            <a:r>
              <a:rPr lang="en-US" sz="4000" b="1" dirty="0">
                <a:solidFill>
                  <a:srgbClr val="C00000"/>
                </a:solidFill>
              </a:rPr>
              <a:t>Agfa</a:t>
            </a:r>
            <a:r>
              <a:rPr lang="en-US" sz="4000" b="1" dirty="0"/>
              <a:t> and </a:t>
            </a:r>
            <a:r>
              <a:rPr lang="en-US" sz="4000" b="1" dirty="0">
                <a:solidFill>
                  <a:srgbClr val="C00000"/>
                </a:solidFill>
              </a:rPr>
              <a:t>ORWO</a:t>
            </a:r>
            <a:r>
              <a:rPr lang="en-US" sz="4000" b="1" dirty="0"/>
              <a:t> material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</a:rPr>
              <a:t>ROOM 13 </a:t>
            </a:r>
            <a:r>
              <a:rPr lang="en-US" sz="4000" b="1" dirty="0"/>
              <a:t>and </a:t>
            </a:r>
            <a:r>
              <a:rPr lang="en-US" sz="4000" b="1" dirty="0">
                <a:solidFill>
                  <a:srgbClr val="C00000"/>
                </a:solidFill>
              </a:rPr>
              <a:t>ROOM 08 </a:t>
            </a:r>
            <a:r>
              <a:rPr lang="en-US" sz="4000" b="1" dirty="0"/>
              <a:t>store magnetic sound materials.</a:t>
            </a:r>
          </a:p>
          <a:p>
            <a:endParaRPr lang="en-US" sz="4000" b="1" dirty="0"/>
          </a:p>
          <a:p>
            <a:r>
              <a:rPr lang="en-US" sz="4000" b="1" dirty="0"/>
              <a:t>These rooms have been noticed to occur strange odor.</a:t>
            </a:r>
          </a:p>
        </p:txBody>
      </p:sp>
    </p:spTree>
    <p:extLst>
      <p:ext uri="{BB962C8B-B14F-4D97-AF65-F5344CB8AC3E}">
        <p14:creationId xmlns:p14="http://schemas.microsoft.com/office/powerpoint/2010/main" val="44474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2213DCA-F195-46B3-8FCA-209A25B49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07"/>
            <a:ext cx="6202017" cy="426729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ED35FBA-2142-4EE4-A396-34370246C9CD}"/>
              </a:ext>
            </a:extLst>
          </p:cNvPr>
          <p:cNvSpPr txBox="1"/>
          <p:nvPr/>
        </p:nvSpPr>
        <p:spPr>
          <a:xfrm>
            <a:off x="2444700" y="1443841"/>
            <a:ext cx="9170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D8EAA"/>
                </a:solidFill>
              </a:rPr>
              <a:t>History of Agfa and ORWO magnetic sound materials started during 1930s:</a:t>
            </a:r>
          </a:p>
          <a:p>
            <a:r>
              <a:rPr lang="en-US" sz="2800" b="1" dirty="0">
                <a:solidFill>
                  <a:srgbClr val="5D8EAA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D8EAA"/>
                </a:solidFill>
              </a:rPr>
              <a:t>1930s</a:t>
            </a:r>
            <a:r>
              <a:rPr lang="en-US" sz="2800" b="1" dirty="0"/>
              <a:t> Aktiengesellschaft für Anilinfabrikation (</a:t>
            </a:r>
            <a:r>
              <a:rPr lang="en-US" sz="2800" b="1" dirty="0">
                <a:solidFill>
                  <a:srgbClr val="5D8EAA"/>
                </a:solidFill>
              </a:rPr>
              <a:t>Agfa</a:t>
            </a:r>
            <a:r>
              <a:rPr lang="en-US" sz="2800" b="1" dirty="0"/>
              <a:t>) became interested in using </a:t>
            </a:r>
            <a:r>
              <a:rPr lang="en-US" sz="2800" b="1" dirty="0">
                <a:solidFill>
                  <a:srgbClr val="5D8EAA"/>
                </a:solidFill>
              </a:rPr>
              <a:t>BASF Magnetophon C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D8EAA"/>
                </a:solidFill>
              </a:rPr>
              <a:t>1943</a:t>
            </a:r>
            <a:r>
              <a:rPr lang="en-US" sz="2800" b="1" dirty="0">
                <a:solidFill>
                  <a:prstClr val="black"/>
                </a:solidFill>
              </a:rPr>
              <a:t> Agfa Wolfen </a:t>
            </a:r>
            <a:r>
              <a:rPr lang="en-US" sz="2800" b="1" dirty="0">
                <a:solidFill>
                  <a:srgbClr val="5D8EAA"/>
                </a:solidFill>
              </a:rPr>
              <a:t>Magnetband Typ C </a:t>
            </a:r>
            <a:r>
              <a:rPr lang="en-US" sz="2800" b="1" dirty="0">
                <a:solidFill>
                  <a:prstClr val="black"/>
                </a:solidFill>
              </a:rPr>
              <a:t>in CA first started to be produced </a:t>
            </a:r>
            <a:r>
              <a:rPr lang="en-US" sz="2000" dirty="0">
                <a:solidFill>
                  <a:prstClr val="black"/>
                </a:solidFill>
              </a:rPr>
              <a:t>[2]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while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BASF started selling PVC Magnetophon L (=</a:t>
            </a:r>
            <a:r>
              <a:rPr lang="en-US" sz="2800" b="1" dirty="0">
                <a:solidFill>
                  <a:srgbClr val="5D8EAA"/>
                </a:solidFill>
              </a:rPr>
              <a:t>Luvitherm</a:t>
            </a:r>
            <a:r>
              <a:rPr lang="en-US" sz="2800" b="1" dirty="0">
                <a:solidFill>
                  <a:prstClr val="black"/>
                </a:solidFill>
              </a:rPr>
              <a:t>)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[1]</a:t>
            </a:r>
            <a:endParaRPr lang="en-US" sz="28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5D8E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5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6E60171-BED6-4B31-81A7-9B48BCC8B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07"/>
            <a:ext cx="6202017" cy="426729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DF378F-B1BD-475C-A81D-D6849949966B}"/>
              </a:ext>
            </a:extLst>
          </p:cNvPr>
          <p:cNvSpPr txBox="1"/>
          <p:nvPr/>
        </p:nvSpPr>
        <p:spPr>
          <a:xfrm>
            <a:off x="2396905" y="1308033"/>
            <a:ext cx="84681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D8EAA"/>
                </a:solidFill>
              </a:rPr>
              <a:t>1946</a:t>
            </a:r>
            <a:r>
              <a:rPr lang="en-US" sz="2800" b="1" dirty="0">
                <a:solidFill>
                  <a:prstClr val="black"/>
                </a:solidFill>
              </a:rPr>
              <a:t> Agfa Film Factory in Wolfen was incorporated in Soviet Enterprises “</a:t>
            </a:r>
            <a:r>
              <a:rPr lang="en-US" sz="2800" b="1" dirty="0">
                <a:solidFill>
                  <a:srgbClr val="5D8EAA"/>
                </a:solidFill>
              </a:rPr>
              <a:t>Photoplenka</a:t>
            </a:r>
            <a:r>
              <a:rPr lang="en-US" sz="2800" b="1" dirty="0">
                <a:solidFill>
                  <a:prstClr val="black"/>
                </a:solidFill>
              </a:rPr>
              <a:t>” </a:t>
            </a:r>
            <a:r>
              <a:rPr lang="en-US" sz="2000" dirty="0">
                <a:solidFill>
                  <a:prstClr val="black"/>
                </a:solidFill>
              </a:rPr>
              <a:t>[3]</a:t>
            </a:r>
            <a:endParaRPr lang="en-US" sz="2800" b="1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D8EAA"/>
                </a:solidFill>
              </a:rPr>
              <a:t>1950s</a:t>
            </a:r>
            <a:r>
              <a:rPr lang="en-US" sz="2800" b="1" dirty="0">
                <a:solidFill>
                  <a:prstClr val="black"/>
                </a:solidFill>
              </a:rPr>
              <a:t> Agfa Wolfen started experiments for production of </a:t>
            </a:r>
            <a:r>
              <a:rPr lang="en-US" sz="2800" b="1" dirty="0">
                <a:solidFill>
                  <a:srgbClr val="5D8EAA"/>
                </a:solidFill>
              </a:rPr>
              <a:t>PET</a:t>
            </a:r>
            <a:r>
              <a:rPr lang="en-US" sz="2800" b="1" dirty="0">
                <a:solidFill>
                  <a:prstClr val="black"/>
                </a:solidFill>
              </a:rPr>
              <a:t> tapes</a:t>
            </a:r>
            <a:r>
              <a:rPr lang="en-GB" sz="2000" dirty="0">
                <a:solidFill>
                  <a:prstClr val="black"/>
                </a:solidFill>
              </a:rPr>
              <a:t>[4]</a:t>
            </a:r>
            <a:r>
              <a:rPr lang="en-US" sz="2800" b="1" dirty="0">
                <a:solidFill>
                  <a:prstClr val="black"/>
                </a:solidFill>
              </a:rPr>
              <a:t>. A lot of material </a:t>
            </a:r>
            <a:r>
              <a:rPr lang="en-US" sz="2800" b="1" dirty="0">
                <a:solidFill>
                  <a:srgbClr val="5D8EAA"/>
                </a:solidFill>
              </a:rPr>
              <a:t>experiments </a:t>
            </a:r>
            <a:r>
              <a:rPr lang="en-US" sz="2800" b="1" dirty="0">
                <a:solidFill>
                  <a:prstClr val="black"/>
                </a:solidFill>
              </a:rPr>
              <a:t>started</a:t>
            </a:r>
            <a:r>
              <a:rPr lang="en-US" sz="2800" b="1" dirty="0">
                <a:solidFill>
                  <a:srgbClr val="5D8EAA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because of </a:t>
            </a:r>
            <a:r>
              <a:rPr lang="en-US" sz="2800" b="1" dirty="0">
                <a:solidFill>
                  <a:srgbClr val="5D8EAA"/>
                </a:solidFill>
              </a:rPr>
              <a:t>lack of equipment</a:t>
            </a:r>
            <a:r>
              <a:rPr lang="en-US" sz="2800" b="1" dirty="0">
                <a:solidFill>
                  <a:prstClr val="black"/>
                </a:solidFill>
              </a:rPr>
              <a:t> due to the </a:t>
            </a:r>
            <a:r>
              <a:rPr lang="en-US" sz="2800" b="1" dirty="0">
                <a:solidFill>
                  <a:srgbClr val="5D8EAA"/>
                </a:solidFill>
              </a:rPr>
              <a:t>separation of Germany </a:t>
            </a:r>
            <a:r>
              <a:rPr lang="en-US" sz="2000" dirty="0">
                <a:solidFill>
                  <a:prstClr val="black"/>
                </a:solidFill>
              </a:rPr>
              <a:t>[2]</a:t>
            </a:r>
          </a:p>
          <a:p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EDC454C-3D43-45F2-A266-B6C5A338F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07"/>
            <a:ext cx="6202017" cy="426729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8CED32-2937-46ED-9BD9-C23F64A22349}"/>
              </a:ext>
            </a:extLst>
          </p:cNvPr>
          <p:cNvSpPr txBox="1"/>
          <p:nvPr/>
        </p:nvSpPr>
        <p:spPr>
          <a:xfrm>
            <a:off x="2419498" y="1615810"/>
            <a:ext cx="93427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D8EAA"/>
                </a:solidFill>
              </a:rPr>
              <a:t>1964 </a:t>
            </a:r>
            <a:r>
              <a:rPr lang="en-US" sz="2800" b="1" dirty="0"/>
              <a:t>the Film Factory sold its trademark rights to the sister company Agfa Gevaert and changed its name in </a:t>
            </a:r>
            <a:r>
              <a:rPr lang="en-US" sz="2800" b="1" dirty="0">
                <a:solidFill>
                  <a:srgbClr val="5D8EAA"/>
                </a:solidFill>
              </a:rPr>
              <a:t>ORWO </a:t>
            </a:r>
            <a:r>
              <a:rPr lang="en-US" sz="2800" b="1" dirty="0"/>
              <a:t>(=Original Wolfen) </a:t>
            </a:r>
            <a:r>
              <a:rPr lang="en-US" sz="2000" dirty="0"/>
              <a:t>[5]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D8EAA"/>
                </a:solidFill>
              </a:rPr>
              <a:t>1968</a:t>
            </a:r>
            <a:r>
              <a:rPr lang="en-US" sz="2800" b="1" dirty="0"/>
              <a:t> the first </a:t>
            </a:r>
            <a:r>
              <a:rPr lang="en-US" sz="2800" b="1" dirty="0">
                <a:solidFill>
                  <a:srgbClr val="5D8EAA"/>
                </a:solidFill>
              </a:rPr>
              <a:t>PET</a:t>
            </a:r>
            <a:r>
              <a:rPr lang="en-US" sz="2800" b="1" dirty="0"/>
              <a:t> tapes </a:t>
            </a:r>
            <a:r>
              <a:rPr lang="en-US" sz="2800" b="1" dirty="0">
                <a:solidFill>
                  <a:srgbClr val="5D8EAA"/>
                </a:solidFill>
              </a:rPr>
              <a:t>PS 25 U 6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5D8EAA"/>
                </a:solidFill>
              </a:rPr>
              <a:t>PS 18 U 6</a:t>
            </a:r>
            <a:r>
              <a:rPr lang="en-US" sz="2800" b="1" dirty="0"/>
              <a:t>, were first sold </a:t>
            </a:r>
            <a:r>
              <a:rPr lang="en-US" sz="2000" dirty="0"/>
              <a:t>[4]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D8EAA"/>
                </a:solidFill>
              </a:rPr>
              <a:t>1974</a:t>
            </a:r>
            <a:r>
              <a:rPr lang="en-US" sz="2800" b="1" dirty="0"/>
              <a:t> ORWO stopped production of CA tapes </a:t>
            </a:r>
            <a:r>
              <a:rPr lang="en-US" sz="2000" dirty="0"/>
              <a:t>[4]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D8EAA"/>
                </a:solidFill>
              </a:rPr>
              <a:t>1994</a:t>
            </a:r>
            <a:r>
              <a:rPr lang="en-US" sz="2800" b="1" dirty="0"/>
              <a:t> magnetic </a:t>
            </a:r>
            <a:r>
              <a:rPr lang="en-US" sz="2800" b="1" dirty="0">
                <a:solidFill>
                  <a:srgbClr val="5D8EAA"/>
                </a:solidFill>
              </a:rPr>
              <a:t>tapes production </a:t>
            </a:r>
            <a:r>
              <a:rPr lang="en-US" sz="2800" b="1" dirty="0"/>
              <a:t>in Wolfen </a:t>
            </a:r>
            <a:r>
              <a:rPr lang="en-US" sz="2800" b="1" dirty="0">
                <a:solidFill>
                  <a:srgbClr val="5D8EAA"/>
                </a:solidFill>
              </a:rPr>
              <a:t>stopped </a:t>
            </a:r>
            <a:r>
              <a:rPr lang="en-US" sz="2000" dirty="0"/>
              <a:t>[2]</a:t>
            </a:r>
          </a:p>
        </p:txBody>
      </p:sp>
    </p:spTree>
    <p:extLst>
      <p:ext uri="{BB962C8B-B14F-4D97-AF65-F5344CB8AC3E}">
        <p14:creationId xmlns:p14="http://schemas.microsoft.com/office/powerpoint/2010/main" val="311444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30D4526-B06F-440F-B008-E7FD94DC6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07"/>
            <a:ext cx="6202017" cy="426729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FBDEFB2-E883-4772-ABCB-213E09B93C5A}"/>
              </a:ext>
            </a:extLst>
          </p:cNvPr>
          <p:cNvSpPr txBox="1"/>
          <p:nvPr/>
        </p:nvSpPr>
        <p:spPr>
          <a:xfrm>
            <a:off x="2771877" y="2182045"/>
            <a:ext cx="85741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In Potsdam Film Museum Collection </a:t>
            </a:r>
            <a:r>
              <a:rPr lang="en-US" sz="4000" b="1" dirty="0">
                <a:solidFill>
                  <a:srgbClr val="C00000"/>
                </a:solidFill>
              </a:rPr>
              <a:t>one every ten</a:t>
            </a:r>
            <a:r>
              <a:rPr lang="en-US" sz="4000" b="1" dirty="0"/>
              <a:t> sound material boxes has been opened and checked.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5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A724A4-FAFF-4620-8542-9511A02AC9EA}"/>
              </a:ext>
            </a:extLst>
          </p:cNvPr>
          <p:cNvSpPr txBox="1"/>
          <p:nvPr/>
        </p:nvSpPr>
        <p:spPr>
          <a:xfrm>
            <a:off x="3333019" y="1039801"/>
            <a:ext cx="700871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Magnetic sound 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/>
              <a:t>Invented in 1898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/>
              <a:t>Used after 1940 </a:t>
            </a:r>
            <a:r>
              <a:rPr lang="en-US" sz="2000" dirty="0"/>
              <a:t>[1] </a:t>
            </a:r>
          </a:p>
          <a:p>
            <a:endParaRPr lang="en-US" sz="4000" b="1" dirty="0"/>
          </a:p>
          <a:p>
            <a:r>
              <a:rPr lang="en-US" sz="4000" b="1" dirty="0"/>
              <a:t>Magnetic sound material can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/>
              <a:t>COMMAG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FBA1F"/>
                </a:solidFill>
              </a:rPr>
              <a:t>SEPMAG</a:t>
            </a:r>
            <a:r>
              <a:rPr lang="en-US" sz="4000" b="1" dirty="0"/>
              <a:t> </a:t>
            </a:r>
            <a:r>
              <a:rPr lang="en-US" sz="2000" dirty="0"/>
              <a:t>[2]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08A9CF7-83F3-48A9-A211-034F059E1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4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9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7883C8A-F500-4978-B16D-AD85B4FB0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07"/>
            <a:ext cx="6202017" cy="426729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1EA467-9BA1-46CF-9AF3-F0533130BF47}"/>
              </a:ext>
            </a:extLst>
          </p:cNvPr>
          <p:cNvSpPr txBox="1"/>
          <p:nvPr/>
        </p:nvSpPr>
        <p:spPr>
          <a:xfrm>
            <a:off x="3538330" y="84345"/>
            <a:ext cx="699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18 different types: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2439BE3-54D1-4E4E-BBFC-82E4A0178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239081"/>
              </p:ext>
            </p:extLst>
          </p:nvPr>
        </p:nvGraphicFramePr>
        <p:xfrm>
          <a:off x="3288747" y="780818"/>
          <a:ext cx="7615584" cy="5486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03896">
                  <a:extLst>
                    <a:ext uri="{9D8B030D-6E8A-4147-A177-3AD203B41FA5}">
                      <a16:colId xmlns:a16="http://schemas.microsoft.com/office/drawing/2014/main" val="4048084340"/>
                    </a:ext>
                  </a:extLst>
                </a:gridCol>
                <a:gridCol w="1897270">
                  <a:extLst>
                    <a:ext uri="{9D8B030D-6E8A-4147-A177-3AD203B41FA5}">
                      <a16:colId xmlns:a16="http://schemas.microsoft.com/office/drawing/2014/main" val="1634576117"/>
                    </a:ext>
                  </a:extLst>
                </a:gridCol>
                <a:gridCol w="1910522">
                  <a:extLst>
                    <a:ext uri="{9D8B030D-6E8A-4147-A177-3AD203B41FA5}">
                      <a16:colId xmlns:a16="http://schemas.microsoft.com/office/drawing/2014/main" val="4196407400"/>
                    </a:ext>
                  </a:extLst>
                </a:gridCol>
                <a:gridCol w="1903896">
                  <a:extLst>
                    <a:ext uri="{9D8B030D-6E8A-4147-A177-3AD203B41FA5}">
                      <a16:colId xmlns:a16="http://schemas.microsoft.com/office/drawing/2014/main" val="1234079527"/>
                    </a:ext>
                  </a:extLst>
                </a:gridCol>
              </a:tblGrid>
              <a:tr h="307508">
                <a:tc gridSpan="2">
                  <a:txBody>
                    <a:bodyPr/>
                    <a:lstStyle/>
                    <a:p>
                      <a:r>
                        <a:rPr lang="it-IT" dirty="0"/>
                        <a:t>ROOM 13 (Amateur tapes)</a:t>
                      </a:r>
                      <a:endParaRPr lang="en-GB" dirty="0"/>
                    </a:p>
                  </a:txBody>
                  <a:tcPr>
                    <a:solidFill>
                      <a:srgbClr val="5D8E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dirty="0"/>
                        <a:t>ROOM 08 (Professional tapes)</a:t>
                      </a:r>
                      <a:endParaRPr lang="en-GB" dirty="0"/>
                    </a:p>
                  </a:txBody>
                  <a:tcPr>
                    <a:solidFill>
                      <a:srgbClr val="5D8E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743670"/>
                  </a:ext>
                </a:extLst>
              </a:tr>
              <a:tr h="307508">
                <a:tc>
                  <a:txBody>
                    <a:bodyPr/>
                    <a:lstStyle/>
                    <a:p>
                      <a:r>
                        <a:rPr lang="it-IT" b="1" dirty="0"/>
                        <a:t>TYP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NR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TYP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NR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763266"/>
                  </a:ext>
                </a:extLst>
              </a:tr>
              <a:tr h="307508">
                <a:tc>
                  <a:txBody>
                    <a:bodyPr/>
                    <a:lstStyle/>
                    <a:p>
                      <a:r>
                        <a:rPr lang="it-IT" dirty="0"/>
                        <a:t>Typ 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CPS 35 U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65671"/>
                  </a:ext>
                </a:extLst>
              </a:tr>
              <a:tr h="307508">
                <a:tc>
                  <a:txBody>
                    <a:bodyPr/>
                    <a:lstStyle/>
                    <a:p>
                      <a:r>
                        <a:rPr lang="it-IT" dirty="0"/>
                        <a:t>Typ CR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Typ CR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055588"/>
                  </a:ext>
                </a:extLst>
              </a:tr>
              <a:tr h="307508">
                <a:tc>
                  <a:txBody>
                    <a:bodyPr/>
                    <a:lstStyle/>
                    <a:p>
                      <a:r>
                        <a:rPr lang="it-IT" dirty="0"/>
                        <a:t>CPR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CPR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5761"/>
                  </a:ext>
                </a:extLst>
              </a:tr>
              <a:tr h="307508">
                <a:tc>
                  <a:txBody>
                    <a:bodyPr/>
                    <a:lstStyle/>
                    <a:p>
                      <a:r>
                        <a:rPr lang="it-IT" dirty="0"/>
                        <a:t>CR 35 U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Typ 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042484"/>
                  </a:ext>
                </a:extLst>
              </a:tr>
              <a:tr h="307508">
                <a:tc>
                  <a:txBody>
                    <a:bodyPr/>
                    <a:lstStyle/>
                    <a:p>
                      <a:r>
                        <a:rPr lang="it-IT" dirty="0"/>
                        <a:t>CPR 50 U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CPR 50 U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817892"/>
                  </a:ext>
                </a:extLst>
              </a:tr>
              <a:tr h="307508">
                <a:tc>
                  <a:txBody>
                    <a:bodyPr/>
                    <a:lstStyle/>
                    <a:p>
                      <a:r>
                        <a:rPr lang="it-IT" dirty="0"/>
                        <a:t>Typ 103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Typ 103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28945"/>
                  </a:ext>
                </a:extLst>
              </a:tr>
              <a:tr h="307508">
                <a:tc>
                  <a:txBody>
                    <a:bodyPr/>
                    <a:lstStyle/>
                    <a:p>
                      <a:r>
                        <a:rPr lang="it-IT" dirty="0"/>
                        <a:t>Typ 104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Typ 104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401696"/>
                  </a:ext>
                </a:extLst>
              </a:tr>
              <a:tr h="307508">
                <a:tc>
                  <a:txBody>
                    <a:bodyPr/>
                    <a:lstStyle/>
                    <a:p>
                      <a:r>
                        <a:rPr lang="it-IT" dirty="0"/>
                        <a:t>Typ 106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Typ 106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842173"/>
                  </a:ext>
                </a:extLst>
              </a:tr>
              <a:tr h="307508">
                <a:tc>
                  <a:txBody>
                    <a:bodyPr/>
                    <a:lstStyle/>
                    <a:p>
                      <a:r>
                        <a:rPr lang="it-IT" dirty="0"/>
                        <a:t>Typ 115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Typ 115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0919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it-IT" dirty="0"/>
                        <a:t>Typ 121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Typ 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4272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it-IT" dirty="0"/>
                        <a:t>PS 18 U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Typ 114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846581"/>
                  </a:ext>
                </a:extLst>
              </a:tr>
              <a:tr h="307508">
                <a:tc>
                  <a:txBody>
                    <a:bodyPr/>
                    <a:lstStyle/>
                    <a:p>
                      <a:r>
                        <a:rPr lang="it-IT"/>
                        <a:t>Typ 207 LN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Typ 116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684036"/>
                  </a:ext>
                </a:extLst>
              </a:tr>
              <a:tr h="307508">
                <a:tc>
                  <a:txBody>
                    <a:bodyPr/>
                    <a:lstStyle/>
                    <a:p>
                      <a:r>
                        <a:rPr lang="it-IT" dirty="0"/>
                        <a:t>Typ 205 LN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99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754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F8B72B0-1D25-40EC-9F1C-8D3E063BC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07"/>
            <a:ext cx="6202017" cy="426729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CB688D1-FD66-4B59-A171-32392F0CB14C}"/>
              </a:ext>
            </a:extLst>
          </p:cNvPr>
          <p:cNvSpPr txBox="1"/>
          <p:nvPr/>
        </p:nvSpPr>
        <p:spPr>
          <a:xfrm>
            <a:off x="3468755" y="532880"/>
            <a:ext cx="80689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 a visual inspection, a lot of tapes seem to be in good condition.</a:t>
            </a:r>
          </a:p>
          <a:p>
            <a:r>
              <a:rPr lang="en-US" sz="2800" b="1" dirty="0"/>
              <a:t>Nevertheless, the older ones are usually very </a:t>
            </a:r>
            <a:r>
              <a:rPr lang="en-US" sz="2800" b="1" dirty="0">
                <a:solidFill>
                  <a:srgbClr val="C00000"/>
                </a:solidFill>
              </a:rPr>
              <a:t>brittle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C00000"/>
                </a:solidFill>
              </a:rPr>
              <a:t>curl</a:t>
            </a:r>
            <a:r>
              <a:rPr lang="en-US" sz="2800" b="1" dirty="0"/>
              <a:t>, sometimes </a:t>
            </a:r>
            <a:r>
              <a:rPr lang="en-US" sz="2800" b="1" dirty="0">
                <a:solidFill>
                  <a:srgbClr val="C00000"/>
                </a:solidFill>
              </a:rPr>
              <a:t>broken</a:t>
            </a:r>
            <a:r>
              <a:rPr lang="en-US" sz="2800" b="1" dirty="0"/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C2D357D-9FDC-4CCE-8515-0D643205A5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8755" y="2736481"/>
            <a:ext cx="3733800" cy="37338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8166D72-0C84-48B6-A4E8-A6B838DA99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872" y="2736481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44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F8B72B0-1D25-40EC-9F1C-8D3E063BC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07"/>
            <a:ext cx="6202017" cy="426729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CB688D1-FD66-4B59-A171-32392F0CB14C}"/>
              </a:ext>
            </a:extLst>
          </p:cNvPr>
          <p:cNvSpPr txBox="1"/>
          <p:nvPr/>
        </p:nvSpPr>
        <p:spPr>
          <a:xfrm>
            <a:off x="3382616" y="1086660"/>
            <a:ext cx="8068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Some of them, especially </a:t>
            </a:r>
            <a:r>
              <a:rPr lang="en-US" sz="2800" b="1" dirty="0">
                <a:solidFill>
                  <a:srgbClr val="C00000"/>
                </a:solidFill>
              </a:rPr>
              <a:t>CPR 50 U 6</a:t>
            </a:r>
            <a:r>
              <a:rPr lang="en-US" sz="2800" b="1" dirty="0"/>
              <a:t>, have </a:t>
            </a:r>
            <a:r>
              <a:rPr lang="en-US" sz="2800" b="1" dirty="0">
                <a:solidFill>
                  <a:srgbClr val="C00000"/>
                </a:solidFill>
              </a:rPr>
              <a:t>popped strands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C00000"/>
                </a:solidFill>
              </a:rPr>
              <a:t>windowing</a:t>
            </a:r>
            <a:r>
              <a:rPr lang="en-US" sz="2800" b="1" dirty="0"/>
              <a:t>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5A8DE09-9AF5-4CCF-B198-51DEA9AD36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617" y="2736481"/>
            <a:ext cx="3733800" cy="37338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1B5FE20-D7DD-4E19-A041-D5E7A78A7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734" y="2736481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29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F8B72B0-1D25-40EC-9F1C-8D3E063BC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07"/>
            <a:ext cx="6202017" cy="426729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CB688D1-FD66-4B59-A171-32392F0CB14C}"/>
              </a:ext>
            </a:extLst>
          </p:cNvPr>
          <p:cNvSpPr txBox="1"/>
          <p:nvPr/>
        </p:nvSpPr>
        <p:spPr>
          <a:xfrm>
            <a:off x="3382617" y="586102"/>
            <a:ext cx="7876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Some tapes have </a:t>
            </a:r>
            <a:r>
              <a:rPr lang="en-US" sz="2800" b="1" dirty="0">
                <a:solidFill>
                  <a:srgbClr val="C00000"/>
                </a:solidFill>
              </a:rPr>
              <a:t>fungus</a:t>
            </a:r>
            <a:r>
              <a:rPr lang="en-US" sz="2800" b="1" dirty="0"/>
              <a:t>, and some other ones have </a:t>
            </a:r>
            <a:r>
              <a:rPr lang="en-US" sz="2800" b="1" dirty="0">
                <a:solidFill>
                  <a:srgbClr val="C00000"/>
                </a:solidFill>
              </a:rPr>
              <a:t>different spots </a:t>
            </a:r>
            <a:r>
              <a:rPr lang="en-US" sz="2800" b="1" dirty="0"/>
              <a:t>which look like they are inside the material.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33B22B1-0691-4577-A86B-AF405565E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617" y="2736481"/>
            <a:ext cx="3733800" cy="37338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79A4BF2-B7B7-4B0D-9CDE-AD0B1993BE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77" y="2736481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95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A379BD7-D1D8-461F-A312-EFC9AACE6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07"/>
            <a:ext cx="6202017" cy="426729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F5A95F-321C-4C19-A6B4-0252A2F315A7}"/>
              </a:ext>
            </a:extLst>
          </p:cNvPr>
          <p:cNvSpPr txBox="1"/>
          <p:nvPr/>
        </p:nvSpPr>
        <p:spPr>
          <a:xfrm>
            <a:off x="2981740" y="1554254"/>
            <a:ext cx="78767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PU problems </a:t>
            </a:r>
            <a:r>
              <a:rPr lang="en-GB" sz="4000" b="1" dirty="0"/>
              <a:t>are </a:t>
            </a:r>
            <a:r>
              <a:rPr lang="en-GB" sz="4000" b="1" dirty="0">
                <a:solidFill>
                  <a:srgbClr val="C00000"/>
                </a:solidFill>
              </a:rPr>
              <a:t>difficult to recognize without playing</a:t>
            </a:r>
            <a:r>
              <a:rPr lang="en-GB" sz="4000" b="1" dirty="0"/>
              <a:t> the tape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/>
              <a:t>Knowledge about composition is needed. </a:t>
            </a:r>
          </a:p>
        </p:txBody>
      </p:sp>
    </p:spTree>
    <p:extLst>
      <p:ext uri="{BB962C8B-B14F-4D97-AF65-F5344CB8AC3E}">
        <p14:creationId xmlns:p14="http://schemas.microsoft.com/office/powerpoint/2010/main" val="276802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434D42F-3E95-474D-B0AD-CF1106C23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07"/>
            <a:ext cx="6202017" cy="426729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EFF63D-F312-4408-A293-4B87427AF56C}"/>
              </a:ext>
            </a:extLst>
          </p:cNvPr>
          <p:cNvSpPr txBox="1"/>
          <p:nvPr/>
        </p:nvSpPr>
        <p:spPr>
          <a:xfrm>
            <a:off x="2782956" y="920621"/>
            <a:ext cx="85874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</a:rPr>
              <a:t>If neglected, PU problems will worsen and become visible, and</a:t>
            </a:r>
            <a:r>
              <a:rPr lang="en-US" sz="4000" b="1" dirty="0">
                <a:solidFill>
                  <a:prstClr val="black"/>
                </a:solidFill>
              </a:rPr>
              <a:t> lead to a </a:t>
            </a:r>
            <a:r>
              <a:rPr lang="en-US" sz="4000" b="1" dirty="0">
                <a:solidFill>
                  <a:srgbClr val="C00000"/>
                </a:solidFill>
              </a:rPr>
              <a:t>loss</a:t>
            </a:r>
            <a:r>
              <a:rPr lang="en-US" sz="4000" b="1" dirty="0">
                <a:solidFill>
                  <a:prstClr val="black"/>
                </a:solidFill>
              </a:rPr>
              <a:t> of tapes information. </a:t>
            </a:r>
          </a:p>
          <a:p>
            <a:pPr lvl="0"/>
            <a:endParaRPr lang="en-US" sz="4000" b="1" dirty="0">
              <a:solidFill>
                <a:prstClr val="black"/>
              </a:solidFill>
            </a:endParaRPr>
          </a:p>
          <a:p>
            <a:r>
              <a:rPr lang="en-US" sz="4000" b="1" dirty="0"/>
              <a:t>The PET/PU SEPMAG of «</a:t>
            </a:r>
            <a:r>
              <a:rPr lang="en-US" sz="4000" b="1" dirty="0">
                <a:solidFill>
                  <a:srgbClr val="C00000"/>
                </a:solidFill>
              </a:rPr>
              <a:t>Christoph und Dorina</a:t>
            </a:r>
            <a:r>
              <a:rPr lang="en-US" sz="4000" b="1" dirty="0"/>
              <a:t>» film, is completely </a:t>
            </a:r>
            <a:r>
              <a:rPr lang="en-US" sz="4000" b="1" dirty="0">
                <a:solidFill>
                  <a:srgbClr val="C00000"/>
                </a:solidFill>
              </a:rPr>
              <a:t>sticky</a:t>
            </a:r>
            <a:r>
              <a:rPr lang="en-US" sz="4000" b="1" dirty="0"/>
              <a:t> and </a:t>
            </a:r>
            <a:r>
              <a:rPr lang="en-US" sz="4000" b="1" dirty="0">
                <a:solidFill>
                  <a:srgbClr val="C00000"/>
                </a:solidFill>
              </a:rPr>
              <a:t>unplayable</a:t>
            </a:r>
            <a:r>
              <a:rPr lang="en-US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290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A0F9BC7-94FF-4A7E-88E2-EDF3B8240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07"/>
            <a:ext cx="6202017" cy="426729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2D2466-F324-4765-A96C-5689FE8C3A95}"/>
              </a:ext>
            </a:extLst>
          </p:cNvPr>
          <p:cNvSpPr txBox="1"/>
          <p:nvPr/>
        </p:nvSpPr>
        <p:spPr>
          <a:xfrm>
            <a:off x="3101008" y="920621"/>
            <a:ext cx="8397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Research in </a:t>
            </a:r>
            <a:r>
              <a:rPr lang="en-US" sz="4000" b="1" dirty="0">
                <a:solidFill>
                  <a:srgbClr val="5D8EAA"/>
                </a:solidFill>
              </a:rPr>
              <a:t>INDUSTRIE UND FILMMUSEM WOLFEN </a:t>
            </a:r>
            <a:r>
              <a:rPr lang="en-US" sz="4000" b="1" dirty="0"/>
              <a:t>archive</a:t>
            </a:r>
          </a:p>
          <a:p>
            <a:endParaRPr lang="en-US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In </a:t>
            </a:r>
            <a:r>
              <a:rPr lang="en-US" sz="4000" b="1" dirty="0">
                <a:solidFill>
                  <a:srgbClr val="5D8EAA"/>
                </a:solidFill>
              </a:rPr>
              <a:t>CHEMIEPARK</a:t>
            </a:r>
            <a:r>
              <a:rPr lang="en-US" sz="4000" b="1" dirty="0"/>
              <a:t>, in Bitterfeld-Wolfen industrial area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Agfa and ORWO </a:t>
            </a:r>
            <a:r>
              <a:rPr lang="en-US" sz="4000" b="1" dirty="0">
                <a:solidFill>
                  <a:srgbClr val="5D8EAA"/>
                </a:solidFill>
              </a:rPr>
              <a:t>Filmfabrik</a:t>
            </a:r>
            <a:r>
              <a:rPr lang="en-US" sz="4000" b="1" dirty="0"/>
              <a:t>, where </a:t>
            </a:r>
            <a:r>
              <a:rPr lang="en-US" sz="4000" b="1" dirty="0">
                <a:solidFill>
                  <a:srgbClr val="5D8EAA"/>
                </a:solidFill>
              </a:rPr>
              <a:t>key developments </a:t>
            </a:r>
            <a:r>
              <a:rPr lang="en-US" sz="4000" b="1" dirty="0"/>
              <a:t>in film materials and processes were brought</a:t>
            </a:r>
          </a:p>
        </p:txBody>
      </p:sp>
    </p:spTree>
    <p:extLst>
      <p:ext uri="{BB962C8B-B14F-4D97-AF65-F5344CB8AC3E}">
        <p14:creationId xmlns:p14="http://schemas.microsoft.com/office/powerpoint/2010/main" val="13384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A0F9BC7-94FF-4A7E-88E2-EDF3B8240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07"/>
            <a:ext cx="6202017" cy="426729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2D2466-F324-4765-A96C-5689FE8C3A95}"/>
              </a:ext>
            </a:extLst>
          </p:cNvPr>
          <p:cNvSpPr txBox="1"/>
          <p:nvPr/>
        </p:nvSpPr>
        <p:spPr>
          <a:xfrm>
            <a:off x="3101008" y="612844"/>
            <a:ext cx="82774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Agfa and ORWO sound materials brochures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Historical information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5D8EAA"/>
                </a:solidFill>
              </a:rPr>
              <a:t>Nomenclature</a:t>
            </a:r>
            <a:r>
              <a:rPr lang="en-US" sz="4000" b="1" dirty="0"/>
              <a:t> method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5D8EAA"/>
                </a:solidFill>
              </a:rPr>
              <a:t>Recipes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Letters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Production plans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5D8EAA"/>
                </a:solidFill>
              </a:rPr>
              <a:t>Material experiments</a:t>
            </a:r>
            <a:r>
              <a:rPr lang="en-US" sz="4000" b="1" dirty="0"/>
              <a:t> plans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Confidential documents</a:t>
            </a:r>
          </a:p>
        </p:txBody>
      </p:sp>
    </p:spTree>
    <p:extLst>
      <p:ext uri="{BB962C8B-B14F-4D97-AF65-F5344CB8AC3E}">
        <p14:creationId xmlns:p14="http://schemas.microsoft.com/office/powerpoint/2010/main" val="3767965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A0F9BC7-94FF-4A7E-88E2-EDF3B8240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07"/>
            <a:ext cx="6202017" cy="426729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2D2466-F324-4765-A96C-5689FE8C3A95}"/>
              </a:ext>
            </a:extLst>
          </p:cNvPr>
          <p:cNvSpPr txBox="1"/>
          <p:nvPr/>
        </p:nvSpPr>
        <p:spPr>
          <a:xfrm>
            <a:off x="3101008" y="596347"/>
            <a:ext cx="827746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Nomenclature</a:t>
            </a:r>
            <a:endParaRPr lang="en-US" sz="4000" b="1" dirty="0">
              <a:solidFill>
                <a:srgbClr val="5D8EAA"/>
              </a:solidFill>
            </a:endParaRPr>
          </a:p>
          <a:p>
            <a:endParaRPr lang="en-US" sz="4000" b="1" dirty="0">
              <a:solidFill>
                <a:srgbClr val="5D8EAA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5D8EAA"/>
                </a:solidFill>
              </a:rPr>
              <a:t>CPS 50 U 6 </a:t>
            </a:r>
          </a:p>
          <a:p>
            <a:pPr lvl="2"/>
            <a:r>
              <a:rPr lang="en-US" sz="4000" b="1" dirty="0"/>
              <a:t>(before 1969)</a:t>
            </a:r>
          </a:p>
          <a:p>
            <a:endParaRPr lang="en-US" sz="6000" b="1" dirty="0">
              <a:solidFill>
                <a:srgbClr val="5D8EAA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5D8EAA"/>
                </a:solidFill>
              </a:rPr>
              <a:t>Typ 100</a:t>
            </a:r>
            <a:r>
              <a:rPr lang="en-US" sz="6000" b="1" dirty="0"/>
              <a:t> </a:t>
            </a:r>
          </a:p>
          <a:p>
            <a:pPr lvl="2"/>
            <a:r>
              <a:rPr lang="en-US" sz="4000" b="1" dirty="0"/>
              <a:t>(after 1969)</a:t>
            </a:r>
          </a:p>
        </p:txBody>
      </p:sp>
    </p:spTree>
    <p:extLst>
      <p:ext uri="{BB962C8B-B14F-4D97-AF65-F5344CB8AC3E}">
        <p14:creationId xmlns:p14="http://schemas.microsoft.com/office/powerpoint/2010/main" val="36520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A0F9BC7-94FF-4A7E-88E2-EDF3B8240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07"/>
            <a:ext cx="6202017" cy="426729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2D2466-F324-4765-A96C-5689FE8C3A95}"/>
              </a:ext>
            </a:extLst>
          </p:cNvPr>
          <p:cNvSpPr txBox="1"/>
          <p:nvPr/>
        </p:nvSpPr>
        <p:spPr>
          <a:xfrm>
            <a:off x="3101008" y="2169808"/>
            <a:ext cx="82774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D8EAA"/>
                </a:solidFill>
              </a:rPr>
              <a:t>Archive documents </a:t>
            </a:r>
            <a:r>
              <a:rPr lang="en-US" sz="4000" b="1" dirty="0"/>
              <a:t>+ </a:t>
            </a:r>
            <a:r>
              <a:rPr lang="en-US" sz="4000" b="1" dirty="0">
                <a:solidFill>
                  <a:srgbClr val="5D8EAA"/>
                </a:solidFill>
              </a:rPr>
              <a:t>Nomenclature system knowledge</a:t>
            </a:r>
            <a:r>
              <a:rPr lang="en-US" sz="4000" b="1" dirty="0"/>
              <a:t>  + </a:t>
            </a:r>
            <a:r>
              <a:rPr lang="en-US" sz="4000" b="1" dirty="0">
                <a:solidFill>
                  <a:srgbClr val="5D8EAA"/>
                </a:solidFill>
              </a:rPr>
              <a:t>FTIR-ATR analysis</a:t>
            </a:r>
            <a:r>
              <a:rPr lang="en-US" sz="4000" b="1" dirty="0"/>
              <a:t>: information about tape types present in Film Museum stock</a:t>
            </a:r>
          </a:p>
        </p:txBody>
      </p:sp>
    </p:spTree>
    <p:extLst>
      <p:ext uri="{BB962C8B-B14F-4D97-AF65-F5344CB8AC3E}">
        <p14:creationId xmlns:p14="http://schemas.microsoft.com/office/powerpoint/2010/main" val="386658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98CDB6-66EC-41A9-AAD8-4AB53465822C}"/>
              </a:ext>
            </a:extLst>
          </p:cNvPr>
          <p:cNvSpPr txBox="1"/>
          <p:nvPr/>
        </p:nvSpPr>
        <p:spPr>
          <a:xfrm>
            <a:off x="3223838" y="997157"/>
            <a:ext cx="87729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They</a:t>
            </a:r>
            <a:r>
              <a:rPr lang="it-IT" sz="4000" b="1" dirty="0"/>
              <a:t> are </a:t>
            </a:r>
            <a:r>
              <a:rPr lang="en-US" sz="4000" b="1" dirty="0"/>
              <a:t>composed</a:t>
            </a:r>
            <a:r>
              <a:rPr lang="it-IT" sz="4000" b="1" dirty="0"/>
              <a:t> by:</a:t>
            </a:r>
          </a:p>
          <a:p>
            <a:endParaRPr lang="it-IT" sz="4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rgbClr val="5D8EAA"/>
                </a:solidFill>
              </a:rPr>
              <a:t>BASE</a:t>
            </a:r>
            <a:r>
              <a:rPr lang="it-IT" sz="4000" b="1" dirty="0"/>
              <a:t> (cellulose-acetate, </a:t>
            </a:r>
            <a:r>
              <a:rPr lang="en-US" sz="4000" b="1" dirty="0"/>
              <a:t>polyvinyl chloride, polyester</a:t>
            </a:r>
            <a:r>
              <a:rPr lang="it-IT" sz="40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5D8EAA"/>
                </a:solidFill>
              </a:rPr>
              <a:t>MAGNETIC LAYER </a:t>
            </a:r>
            <a:r>
              <a:rPr lang="it-IT" sz="4000" b="1" dirty="0"/>
              <a:t>(</a:t>
            </a:r>
            <a:r>
              <a:rPr lang="en-US" sz="4000" b="1" dirty="0"/>
              <a:t>pigment</a:t>
            </a:r>
            <a:r>
              <a:rPr lang="it-IT" sz="4000" b="1" dirty="0"/>
              <a:t>, binder and </a:t>
            </a:r>
            <a:r>
              <a:rPr lang="en-US" sz="4000" b="1" dirty="0"/>
              <a:t>additives</a:t>
            </a:r>
            <a:r>
              <a:rPr lang="it-IT" sz="40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5D8EAA"/>
                </a:solidFill>
              </a:rPr>
              <a:t>BACK-COATING</a:t>
            </a:r>
            <a:r>
              <a:rPr lang="en-US" sz="4000" b="1" dirty="0"/>
              <a:t> (</a:t>
            </a:r>
            <a:r>
              <a:rPr lang="it-IT" sz="4000" b="1" dirty="0"/>
              <a:t>pigment and binder)</a:t>
            </a:r>
            <a:endParaRPr lang="en-US" sz="4000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34AE38-9832-441B-8DDB-5C3AFC9ED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4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6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9121A8B8-A6EB-4EC8-A415-EF3F45196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7" y="1342734"/>
            <a:ext cx="7020905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33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6FD9C5CA-8717-4A89-A346-7BB2AA459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7" y="690180"/>
            <a:ext cx="7020905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37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65271239-066E-4407-A823-FDC683F43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11" y="861654"/>
            <a:ext cx="7011378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6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7909AB1-BE87-454F-8006-11EDF587A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84" y="609206"/>
            <a:ext cx="7030431" cy="56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05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B54BE406-59C8-4EB0-A33B-2CF19A16C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7" y="1195075"/>
            <a:ext cx="7020905" cy="44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46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reenshot, mappa&#10;&#10;Descrizione generata automaticamente">
            <a:extLst>
              <a:ext uri="{FF2B5EF4-FFF2-40B4-BE49-F238E27FC236}">
                <a16:creationId xmlns:a16="http://schemas.microsoft.com/office/drawing/2014/main" id="{3047EB87-8CC4-4178-B865-CAC734603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78" y="1628523"/>
            <a:ext cx="7830643" cy="360095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5EF66A-F6D2-44D2-9F62-7C85FFBBEC8B}"/>
              </a:ext>
            </a:extLst>
          </p:cNvPr>
          <p:cNvSpPr txBox="1"/>
          <p:nvPr/>
        </p:nvSpPr>
        <p:spPr>
          <a:xfrm>
            <a:off x="2161626" y="532262"/>
            <a:ext cx="7868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FTIR Spectrometer PU 9800 Philips, Diamant ATR </a:t>
            </a:r>
          </a:p>
          <a:p>
            <a:r>
              <a:rPr lang="it-IT" dirty="0"/>
              <a:t>Scan number: 32, Resolution: 4cm</a:t>
            </a:r>
            <a:r>
              <a:rPr lang="it-IT" baseline="30000" dirty="0"/>
              <a:t>-1</a:t>
            </a:r>
            <a:r>
              <a:rPr lang="it-IT" dirty="0"/>
              <a:t>, Software: OMNIC</a:t>
            </a:r>
            <a:endParaRPr lang="en-GB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182284-FDEC-4152-BB59-863EE5B25B9E}"/>
              </a:ext>
            </a:extLst>
          </p:cNvPr>
          <p:cNvSpPr txBox="1"/>
          <p:nvPr/>
        </p:nvSpPr>
        <p:spPr>
          <a:xfrm>
            <a:off x="2180678" y="5229476"/>
            <a:ext cx="553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ATR-FTIR spectum of Typ C, base layer (cellulose-acetate)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4593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, mappa&#10;&#10;Descrizione generata automaticamente">
            <a:extLst>
              <a:ext uri="{FF2B5EF4-FFF2-40B4-BE49-F238E27FC236}">
                <a16:creationId xmlns:a16="http://schemas.microsoft.com/office/drawing/2014/main" id="{6A86AAB8-795C-4C0F-8270-78C20D1E0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36" y="1618997"/>
            <a:ext cx="7897327" cy="362000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CD79D9-07C6-41E8-AD0A-02BB02A4AD0E}"/>
              </a:ext>
            </a:extLst>
          </p:cNvPr>
          <p:cNvSpPr txBox="1"/>
          <p:nvPr/>
        </p:nvSpPr>
        <p:spPr>
          <a:xfrm>
            <a:off x="2161626" y="532262"/>
            <a:ext cx="7868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FTIR Spectrometer PU 9800 Philips, Diamant ATR </a:t>
            </a:r>
          </a:p>
          <a:p>
            <a:r>
              <a:rPr lang="it-IT" dirty="0"/>
              <a:t>Scan number: 32, Resolution: 4cm</a:t>
            </a:r>
            <a:r>
              <a:rPr lang="it-IT" baseline="30000" dirty="0"/>
              <a:t>-1</a:t>
            </a:r>
            <a:r>
              <a:rPr lang="it-IT" dirty="0"/>
              <a:t>, Software: OMNIC</a:t>
            </a:r>
            <a:endParaRPr lang="en-GB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E383D28-824B-4724-98E1-14F3F0520DBB}"/>
              </a:ext>
            </a:extLst>
          </p:cNvPr>
          <p:cNvSpPr txBox="1"/>
          <p:nvPr/>
        </p:nvSpPr>
        <p:spPr>
          <a:xfrm>
            <a:off x="2180678" y="5229476"/>
            <a:ext cx="677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ATR-FTIR spectum of Typ 114, base layer (polyethylene-terephthalate 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384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DAD4C5C3-969B-4585-9EE7-CB43CC324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26" y="1614234"/>
            <a:ext cx="7868748" cy="362953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31558D-62A5-4C88-85B1-6903AE670ED2}"/>
              </a:ext>
            </a:extLst>
          </p:cNvPr>
          <p:cNvSpPr txBox="1"/>
          <p:nvPr/>
        </p:nvSpPr>
        <p:spPr>
          <a:xfrm>
            <a:off x="2161626" y="532262"/>
            <a:ext cx="7868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FTIR Spectrometer Philips PU 9800, Diamant ATR </a:t>
            </a:r>
          </a:p>
          <a:p>
            <a:r>
              <a:rPr lang="it-IT" dirty="0"/>
              <a:t>Scan number: 32, Resolution: 4cm</a:t>
            </a:r>
            <a:r>
              <a:rPr lang="it-IT" baseline="30000" dirty="0"/>
              <a:t>-1</a:t>
            </a:r>
            <a:r>
              <a:rPr lang="it-IT" dirty="0"/>
              <a:t>, Software: OMNIC</a:t>
            </a:r>
            <a:endParaRPr lang="en-GB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AFEDC0-5314-4461-BCC9-E90A28039879}"/>
              </a:ext>
            </a:extLst>
          </p:cNvPr>
          <p:cNvSpPr txBox="1"/>
          <p:nvPr/>
        </p:nvSpPr>
        <p:spPr>
          <a:xfrm>
            <a:off x="2180678" y="5229476"/>
            <a:ext cx="776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ATR-FTIR spectum of Typ 116, magnetic layer (polyurethane and polyvinylformal)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010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A0F9BC7-94FF-4A7E-88E2-EDF3B8240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07"/>
            <a:ext cx="6202017" cy="426729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2D2466-F324-4765-A96C-5689FE8C3A95}"/>
              </a:ext>
            </a:extLst>
          </p:cNvPr>
          <p:cNvSpPr txBox="1"/>
          <p:nvPr/>
        </p:nvSpPr>
        <p:spPr>
          <a:xfrm>
            <a:off x="1941443" y="612844"/>
            <a:ext cx="85211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Some </a:t>
            </a:r>
            <a:r>
              <a:rPr lang="en-US" sz="4000" b="1" dirty="0">
                <a:solidFill>
                  <a:srgbClr val="C00000"/>
                </a:solidFill>
              </a:rPr>
              <a:t>questions</a:t>
            </a:r>
            <a:r>
              <a:rPr lang="en-US" sz="4000" b="1" dirty="0"/>
              <a:t> are however still </a:t>
            </a:r>
            <a:r>
              <a:rPr lang="en-US" sz="4000" b="1" dirty="0">
                <a:solidFill>
                  <a:srgbClr val="C00000"/>
                </a:solidFill>
              </a:rPr>
              <a:t>open</a:t>
            </a:r>
            <a:r>
              <a:rPr lang="en-US" sz="4000" b="1" dirty="0"/>
              <a:t>:</a:t>
            </a:r>
          </a:p>
          <a:p>
            <a:endParaRPr lang="en-US" sz="4000" b="1" dirty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Are there in Potsdam Film Museum stock </a:t>
            </a:r>
            <a:r>
              <a:rPr lang="en-US" sz="4000" b="1" dirty="0">
                <a:solidFill>
                  <a:srgbClr val="C00000"/>
                </a:solidFill>
              </a:rPr>
              <a:t>PU affected </a:t>
            </a:r>
            <a:r>
              <a:rPr lang="en-US" sz="4000" b="1" dirty="0"/>
              <a:t>PET tapes?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What kind of PU problem does “</a:t>
            </a:r>
            <a:r>
              <a:rPr lang="en-US" sz="4000" b="1" dirty="0">
                <a:solidFill>
                  <a:srgbClr val="C00000"/>
                </a:solidFill>
              </a:rPr>
              <a:t>Christoph und Dorina</a:t>
            </a:r>
            <a:r>
              <a:rPr lang="en-US" sz="4000" b="1" dirty="0"/>
              <a:t>” have?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Is it possible to understand different </a:t>
            </a:r>
            <a:r>
              <a:rPr lang="en-US" sz="4000" b="1" dirty="0">
                <a:solidFill>
                  <a:srgbClr val="C00000"/>
                </a:solidFill>
              </a:rPr>
              <a:t>PU decays </a:t>
            </a:r>
            <a:r>
              <a:rPr lang="en-US" sz="4000" b="1" dirty="0"/>
              <a:t>mechanism by </a:t>
            </a:r>
            <a:r>
              <a:rPr lang="en-US" sz="4000" b="1" dirty="0">
                <a:solidFill>
                  <a:srgbClr val="C00000"/>
                </a:solidFill>
              </a:rPr>
              <a:t>FTIR</a:t>
            </a:r>
            <a:r>
              <a:rPr lang="en-US" sz="4000" b="1" dirty="0"/>
              <a:t>?</a:t>
            </a:r>
          </a:p>
          <a:p>
            <a:pPr lvl="0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0225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A0F9BC7-94FF-4A7E-88E2-EDF3B8240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07"/>
            <a:ext cx="6202017" cy="426729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2D2466-F324-4765-A96C-5689FE8C3A95}"/>
              </a:ext>
            </a:extLst>
          </p:cNvPr>
          <p:cNvSpPr txBox="1"/>
          <p:nvPr/>
        </p:nvSpPr>
        <p:spPr>
          <a:xfrm>
            <a:off x="1983770" y="1843950"/>
            <a:ext cx="84364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Which are causes?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prstClr val="black"/>
                </a:solidFill>
              </a:rPr>
              <a:t>Which role does </a:t>
            </a:r>
            <a:r>
              <a:rPr lang="en-US" sz="4000" b="1" dirty="0">
                <a:solidFill>
                  <a:srgbClr val="C00000"/>
                </a:solidFill>
              </a:rPr>
              <a:t>back-coating</a:t>
            </a:r>
            <a:r>
              <a:rPr lang="en-US" sz="4000" b="1" dirty="0">
                <a:solidFill>
                  <a:prstClr val="black"/>
                </a:solidFill>
              </a:rPr>
              <a:t> play?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prstClr val="black"/>
                </a:solidFill>
              </a:rPr>
              <a:t>Is it possible to avoid?</a:t>
            </a:r>
            <a:endParaRPr lang="en-US" sz="4000" b="1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Should be </a:t>
            </a:r>
            <a:r>
              <a:rPr lang="en-US" sz="4000" b="1" dirty="0">
                <a:solidFill>
                  <a:srgbClr val="C00000"/>
                </a:solidFill>
              </a:rPr>
              <a:t>CA</a:t>
            </a:r>
            <a:r>
              <a:rPr lang="en-US" sz="4000" b="1" dirty="0"/>
              <a:t> and </a:t>
            </a:r>
            <a:r>
              <a:rPr lang="en-US" sz="4000" b="1" dirty="0">
                <a:solidFill>
                  <a:srgbClr val="C00000"/>
                </a:solidFill>
              </a:rPr>
              <a:t>PET</a:t>
            </a:r>
            <a:r>
              <a:rPr lang="en-US" sz="4000" b="1" dirty="0"/>
              <a:t> stored separately?</a:t>
            </a:r>
          </a:p>
        </p:txBody>
      </p:sp>
    </p:spTree>
    <p:extLst>
      <p:ext uri="{BB962C8B-B14F-4D97-AF65-F5344CB8AC3E}">
        <p14:creationId xmlns:p14="http://schemas.microsoft.com/office/powerpoint/2010/main" val="160314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8E2E05-49F2-4D48-A04C-C3379E34A40A}"/>
              </a:ext>
            </a:extLst>
          </p:cNvPr>
          <p:cNvSpPr txBox="1"/>
          <p:nvPr/>
        </p:nvSpPr>
        <p:spPr>
          <a:xfrm>
            <a:off x="3316405" y="1368337"/>
            <a:ext cx="81340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CELLULOSE-ACETATE (CA)</a:t>
            </a:r>
          </a:p>
          <a:p>
            <a:endParaRPr lang="en-US" sz="4000" b="1" dirty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Used as a base until 1970s </a:t>
            </a:r>
            <a:r>
              <a:rPr lang="en-US" sz="2000" dirty="0"/>
              <a:t>[1, 2]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Suffers from well known “Vinegar Syndrome”, which produces</a:t>
            </a:r>
            <a:r>
              <a:rPr lang="it-IT" sz="4000" b="1" dirty="0"/>
              <a:t> </a:t>
            </a:r>
            <a:r>
              <a:rPr lang="it-IT" sz="4000" b="1" dirty="0">
                <a:solidFill>
                  <a:srgbClr val="C00000"/>
                </a:solidFill>
              </a:rPr>
              <a:t>ACETIC ACID</a:t>
            </a:r>
            <a:endParaRPr lang="en-GB" sz="4000" b="1" dirty="0">
              <a:solidFill>
                <a:srgbClr val="C0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0E45FC5-0473-4F26-899E-C0488A6D3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4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0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BB062D8-6870-46F1-99C2-4452A1C4A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07"/>
            <a:ext cx="6202017" cy="426729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1C5C1FC-0178-4BB8-BC92-992733936CF9}"/>
              </a:ext>
            </a:extLst>
          </p:cNvPr>
          <p:cNvSpPr/>
          <p:nvPr/>
        </p:nvSpPr>
        <p:spPr>
          <a:xfrm>
            <a:off x="2299252" y="1843950"/>
            <a:ext cx="78055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/>
              <a:t>Useful data acquired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/>
              <a:t>PU problems </a:t>
            </a:r>
            <a:r>
              <a:rPr lang="en-GB" sz="4000" b="1" dirty="0">
                <a:solidFill>
                  <a:srgbClr val="C00000"/>
                </a:solidFill>
              </a:rPr>
              <a:t>mechanisms</a:t>
            </a:r>
            <a:r>
              <a:rPr lang="en-GB" sz="4000" b="1" dirty="0"/>
              <a:t> and </a:t>
            </a:r>
            <a:r>
              <a:rPr lang="en-GB" sz="4000" b="1" dirty="0">
                <a:solidFill>
                  <a:srgbClr val="C00000"/>
                </a:solidFill>
              </a:rPr>
              <a:t>causes</a:t>
            </a:r>
            <a:r>
              <a:rPr lang="en-GB" sz="4000" b="1" dirty="0"/>
              <a:t> need to be further </a:t>
            </a:r>
            <a:r>
              <a:rPr lang="en-GB" sz="4000" b="1" dirty="0">
                <a:solidFill>
                  <a:srgbClr val="C00000"/>
                </a:solidFill>
              </a:rPr>
              <a:t>understood</a:t>
            </a:r>
            <a:r>
              <a:rPr lang="en-GB" sz="4000" b="1" dirty="0"/>
              <a:t> to try to develop a suitable conservation strategy.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53694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199A31-3679-47F0-9987-711F72193E1A}"/>
              </a:ext>
            </a:extLst>
          </p:cNvPr>
          <p:cNvSpPr txBox="1"/>
          <p:nvPr/>
        </p:nvSpPr>
        <p:spPr>
          <a:xfrm>
            <a:off x="534537" y="1364777"/>
            <a:ext cx="111229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[1] </a:t>
            </a:r>
            <a:r>
              <a:rPr lang="en-GB" sz="2000" dirty="0"/>
              <a:t>“Magnetic Tape from the Early Days to the Present” by FRIEDRICH KARL ENGEL, 1988</a:t>
            </a:r>
            <a:endParaRPr lang="en-US" sz="2000" dirty="0"/>
          </a:p>
          <a:p>
            <a:endParaRPr lang="it-IT" sz="2000" dirty="0"/>
          </a:p>
          <a:p>
            <a:r>
              <a:rPr lang="it-IT" sz="2000" dirty="0"/>
              <a:t>[2] </a:t>
            </a:r>
            <a:r>
              <a:rPr lang="en-US" sz="2000" dirty="0"/>
              <a:t>Documents</a:t>
            </a:r>
            <a:r>
              <a:rPr lang="de-DE" sz="2000" dirty="0"/>
              <a:t> in Wolfen Museum Archive, 572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[3] https://www.chemiepark.de/en/der-chemiepark/historie/ </a:t>
            </a:r>
          </a:p>
          <a:p>
            <a:endParaRPr lang="en-US" sz="2000" dirty="0"/>
          </a:p>
          <a:p>
            <a:r>
              <a:rPr lang="en-US" sz="2000" dirty="0"/>
              <a:t>[4] </a:t>
            </a:r>
            <a:r>
              <a:rPr lang="de-DE" sz="2000" dirty="0"/>
              <a:t>“Die Filmfabrik Wolfen Aus der Geschichte” Heft 6</a:t>
            </a:r>
            <a:endParaRPr lang="en-US" sz="2000" dirty="0"/>
          </a:p>
          <a:p>
            <a:endParaRPr lang="en-US" sz="2000" dirty="0"/>
          </a:p>
          <a:p>
            <a:r>
              <a:rPr lang="it-IT" sz="2000" dirty="0"/>
              <a:t>[</a:t>
            </a:r>
            <a:r>
              <a:rPr lang="en-GB" sz="2000" dirty="0"/>
              <a:t>5] http://www.orwonet.de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52786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8CCAD37-72C2-490D-AD01-D1BD3DE70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1095375"/>
            <a:ext cx="73342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3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23FDD8-7B72-40DD-9447-808618C359A1}"/>
              </a:ext>
            </a:extLst>
          </p:cNvPr>
          <p:cNvSpPr txBox="1"/>
          <p:nvPr/>
        </p:nvSpPr>
        <p:spPr>
          <a:xfrm>
            <a:off x="3308891" y="859158"/>
            <a:ext cx="86874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5D8EAA"/>
                </a:solidFill>
              </a:rPr>
              <a:t>POLYESTER</a:t>
            </a:r>
          </a:p>
          <a:p>
            <a:endParaRPr lang="it-IT" sz="4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/>
              <a:t>Polyethylene-terephthalate (PET) used since 1950s </a:t>
            </a:r>
            <a:r>
              <a:rPr lang="en-US" sz="2000" dirty="0"/>
              <a:t>[1,2]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/>
              <a:t>Very strong</a:t>
            </a:r>
            <a:r>
              <a:rPr lang="en-GB" sz="4000" b="1" dirty="0"/>
              <a:t>, </a:t>
            </a:r>
            <a:r>
              <a:rPr lang="en-GB" sz="4000" b="1" dirty="0" err="1"/>
              <a:t>i</a:t>
            </a:r>
            <a:r>
              <a:rPr lang="en-US" sz="4000" b="1" dirty="0"/>
              <a:t>nert and durable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/>
              <a:t>No degradation processes observed, but…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E50282-903D-416A-8F67-FD4E093D3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4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6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BEEA3A-5BD6-41C2-9826-09EAD4115B2D}"/>
              </a:ext>
            </a:extLst>
          </p:cNvPr>
          <p:cNvSpPr txBox="1"/>
          <p:nvPr/>
        </p:nvSpPr>
        <p:spPr>
          <a:xfrm>
            <a:off x="3346668" y="213023"/>
            <a:ext cx="858444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CFBA1F"/>
                </a:solidFill>
              </a:rPr>
              <a:t>POLYESTER-URETHANE (PU)</a:t>
            </a:r>
          </a:p>
          <a:p>
            <a:pPr lvl="0"/>
            <a:endParaRPr lang="en-US" sz="4000" b="1" dirty="0">
              <a:solidFill>
                <a:prstClr val="black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prstClr val="black"/>
                </a:solidFill>
              </a:rPr>
              <a:t>Used as a binder on PET since 70s </a:t>
            </a:r>
            <a:r>
              <a:rPr lang="en-US" sz="2000" dirty="0">
                <a:solidFill>
                  <a:prstClr val="black"/>
                </a:solidFill>
              </a:rPr>
              <a:t>[3]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Separated into “</a:t>
            </a:r>
            <a:r>
              <a:rPr lang="en-US" sz="4000" b="1" dirty="0">
                <a:solidFill>
                  <a:srgbClr val="CFBA1F"/>
                </a:solidFill>
              </a:rPr>
              <a:t>HARD SEGMENTS</a:t>
            </a:r>
            <a:r>
              <a:rPr lang="en-US" sz="4000" b="1" dirty="0"/>
              <a:t>”, and “</a:t>
            </a:r>
            <a:r>
              <a:rPr lang="en-US" sz="4000" b="1" dirty="0">
                <a:solidFill>
                  <a:srgbClr val="CFBA1F"/>
                </a:solidFill>
              </a:rPr>
              <a:t>SOFT SEGMENTS</a:t>
            </a:r>
            <a:r>
              <a:rPr lang="en-US" sz="4000" b="1" dirty="0"/>
              <a:t>” </a:t>
            </a:r>
            <a:r>
              <a:rPr lang="en-US" sz="2000" dirty="0"/>
              <a:t>[4]</a:t>
            </a:r>
          </a:p>
          <a:p>
            <a:endParaRPr lang="en-US" sz="2000" b="1" dirty="0"/>
          </a:p>
          <a:p>
            <a:endParaRPr lang="en-US" sz="4000" b="1" dirty="0"/>
          </a:p>
          <a:p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1AA8DCD-BA26-483C-B45A-D57EAF7AE7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668" y="4205181"/>
            <a:ext cx="8404055" cy="222874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899384A-9D04-4BE6-AC88-76D237788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4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2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0BAFE9E-061D-4262-8C38-B837DB9FF665}"/>
              </a:ext>
            </a:extLst>
          </p:cNvPr>
          <p:cNvSpPr txBox="1"/>
          <p:nvPr/>
        </p:nvSpPr>
        <p:spPr>
          <a:xfrm>
            <a:off x="3466532" y="1554254"/>
            <a:ext cx="74243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</a:rPr>
              <a:t>It undergoes degradation through</a:t>
            </a:r>
          </a:p>
          <a:p>
            <a:pPr lvl="0"/>
            <a:r>
              <a:rPr lang="en-US" sz="4000" b="1" dirty="0">
                <a:solidFill>
                  <a:prstClr val="black"/>
                </a:solidFill>
              </a:rPr>
              <a:t>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FBA1F"/>
                </a:solidFill>
              </a:rPr>
              <a:t>HYDROLYSIS</a:t>
            </a:r>
            <a:endParaRPr lang="en-US" sz="4000" b="1" dirty="0">
              <a:solidFill>
                <a:prstClr val="black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FBA1F"/>
                </a:solidFill>
              </a:rPr>
              <a:t>STICKY SHED SYNDROME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FBA1F"/>
                </a:solidFill>
              </a:rPr>
              <a:t>UNIDENTIFIED PROBLEMS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B8A366D-E943-4A47-8169-22391C305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4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9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18CBA5E-571D-4385-BBA4-C7C305BE0F82}"/>
              </a:ext>
            </a:extLst>
          </p:cNvPr>
          <p:cNvSpPr txBox="1"/>
          <p:nvPr/>
        </p:nvSpPr>
        <p:spPr>
          <a:xfrm>
            <a:off x="3254986" y="697881"/>
            <a:ext cx="84889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FBA1F"/>
                </a:solidFill>
              </a:rPr>
              <a:t>HYDROLYSIS </a:t>
            </a:r>
          </a:p>
          <a:p>
            <a:endParaRPr lang="en-GB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/>
              <a:t>Produces alcohol and carboxylic acid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/>
              <a:t>The produced </a:t>
            </a:r>
            <a:r>
              <a:rPr lang="en-GB" sz="4000" b="1" dirty="0">
                <a:solidFill>
                  <a:srgbClr val="CFBA1F"/>
                </a:solidFill>
              </a:rPr>
              <a:t>ACID</a:t>
            </a:r>
            <a:r>
              <a:rPr lang="en-GB" sz="4000" b="1" dirty="0"/>
              <a:t> further catalyses the reaction </a:t>
            </a:r>
            <a:r>
              <a:rPr lang="en-GB" sz="2000" dirty="0"/>
              <a:t>[5]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9A3F876-B50F-4670-9FB9-35570F4DC2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30" y="2894597"/>
            <a:ext cx="6202017" cy="10688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A543C89-E372-43C3-93F5-C9F1CCD93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4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6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CD9F9645-3308-4C6E-9B5D-7068A837B41A}"/>
              </a:ext>
            </a:extLst>
          </p:cNvPr>
          <p:cNvSpPr txBox="1"/>
          <p:nvPr/>
        </p:nvSpPr>
        <p:spPr>
          <a:xfrm>
            <a:off x="3425588" y="1181694"/>
            <a:ext cx="83933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It produces:</a:t>
            </a:r>
          </a:p>
          <a:p>
            <a:endParaRPr lang="en-GB" sz="4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/>
              <a:t>Change in tape’s mechanical and physical properties </a:t>
            </a:r>
            <a:r>
              <a:rPr lang="en-GB" sz="2000" dirty="0"/>
              <a:t>[4]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/>
              <a:t>Decrease in glass transition temperature </a:t>
            </a:r>
            <a:r>
              <a:rPr lang="en-GB" sz="2000" dirty="0"/>
              <a:t>[5]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5433CB8-775B-4197-979E-E7364C485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4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0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1193</Words>
  <Application>Microsoft Office PowerPoint</Application>
  <PresentationFormat>Widescreen</PresentationFormat>
  <Paragraphs>202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Tahoma</vt:lpstr>
      <vt:lpstr>Tema di Office</vt:lpstr>
      <vt:lpstr>Research on Agfa and ORWO magnetic sound materials  in the collection stock of Potsdam Film Museum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on ORWO magnetic sound materials in the Potsdam Film Museum’s collection stock</dc:title>
  <dc:creator>Adele Bosi</dc:creator>
  <cp:lastModifiedBy>Rhodri Shore</cp:lastModifiedBy>
  <cp:revision>150</cp:revision>
  <dcterms:created xsi:type="dcterms:W3CDTF">2018-08-17T07:20:23Z</dcterms:created>
  <dcterms:modified xsi:type="dcterms:W3CDTF">2018-11-14T15:31:58Z</dcterms:modified>
</cp:coreProperties>
</file>